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69" r:id="rId6"/>
    <p:sldId id="261" r:id="rId7"/>
    <p:sldId id="271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3" autoAdjust="0"/>
  </p:normalViewPr>
  <p:slideViewPr>
    <p:cSldViewPr>
      <p:cViewPr varScale="1">
        <p:scale>
          <a:sx n="56" d="100"/>
          <a:sy n="56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C282-5C8D-423F-97A5-32AF6DC38D79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FA0E2-07AF-4BAA-94E7-19DACCE4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sloped and marginal</a:t>
            </a:r>
            <a:r>
              <a:rPr lang="en-US" baseline="0" dirty="0" smtClean="0"/>
              <a:t> land …. Subsistence farmers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 on farmer perceptions and knowledge sharing between farmers and extension staff.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three villages and two organizations that provide extension services. </a:t>
            </a:r>
            <a:r>
              <a:rPr lang="en-US" sz="1200" dirty="0" err="1" smtClean="0"/>
              <a:t>Thumka</a:t>
            </a:r>
            <a:r>
              <a:rPr lang="en-US" sz="1200" dirty="0" smtClean="0"/>
              <a:t>, </a:t>
            </a:r>
            <a:r>
              <a:rPr lang="en-US" sz="1200" dirty="0" err="1" smtClean="0"/>
              <a:t>Hyrkrang</a:t>
            </a:r>
            <a:r>
              <a:rPr lang="en-US" sz="1200" dirty="0" smtClean="0"/>
              <a:t>, </a:t>
            </a:r>
            <a:r>
              <a:rPr lang="en-US" sz="1200" dirty="0" err="1" smtClean="0"/>
              <a:t>Khola</a:t>
            </a:r>
            <a:r>
              <a:rPr lang="en-US" sz="1200" dirty="0" smtClean="0"/>
              <a:t> </a:t>
            </a:r>
            <a:r>
              <a:rPr lang="en-US" sz="1200" dirty="0" err="1" smtClean="0"/>
              <a:t>Gaun</a:t>
            </a:r>
            <a:r>
              <a:rPr lang="en-US" sz="1200" dirty="0" smtClean="0"/>
              <a:t>. Middle Hills Region.</a:t>
            </a:r>
            <a:r>
              <a:rPr lang="en-US" sz="1200" baseline="0" dirty="0" smtClean="0"/>
              <a:t>  </a:t>
            </a:r>
            <a:r>
              <a:rPr lang="en-US" sz="1200" baseline="0" dirty="0" err="1" smtClean="0"/>
              <a:t>Tribhuvan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</a:t>
            </a:r>
            <a:r>
              <a:rPr lang="en-US" baseline="0" dirty="0" smtClean="0"/>
              <a:t> with farmers and agronomists to identify three Conservation Agriculture Production Systems. We used FP as control.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 is to test </a:t>
            </a:r>
            <a:r>
              <a:rPr lang="en-US" baseline="0" dirty="0" err="1" smtClean="0"/>
              <a:t>effectivness</a:t>
            </a:r>
            <a:r>
              <a:rPr lang="en-US" baseline="0" dirty="0" smtClean="0"/>
              <a:t> of intercropping and cover cropping with legume, 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Buying a car.</a:t>
            </a:r>
            <a:r>
              <a:rPr lang="en-US" baseline="0" dirty="0" smtClean="0"/>
              <a:t> Objectives: A/C, power windows, 4x4.  Options: Jeep Wrangler, Honda Civic, Ford F-150.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 All rated FP lowest in terms of income and soil quality: a) Non-market</a:t>
            </a:r>
            <a:r>
              <a:rPr lang="en-US" baseline="0" dirty="0" smtClean="0"/>
              <a:t> value of millet (factor in adoption)</a:t>
            </a:r>
            <a:endParaRPr lang="en-US" dirty="0" smtClean="0"/>
          </a:p>
          <a:p>
            <a:pPr marL="228600" indent="-228600">
              <a:buAutoNum type="arabicPeriod" startAt="2"/>
            </a:pPr>
            <a:r>
              <a:rPr lang="en-US" dirty="0" smtClean="0"/>
              <a:t>SQ&gt;Y in Villages: a) Villagers thinking</a:t>
            </a:r>
            <a:r>
              <a:rPr lang="en-US" baseline="0" dirty="0" smtClean="0"/>
              <a:t> about sustained production, not just short term (yields)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 smtClean="0"/>
              <a:t>In terms of SQ, villagers do not value ST over FT: a) Lack of understanding of ST value b) short term mentality c) lack of knowledge on intercropping among staff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conducting AHP, we realized</a:t>
            </a:r>
            <a:r>
              <a:rPr lang="en-US" baseline="0" dirty="0" smtClean="0"/>
              <a:t> that farmers didn’t prefer intercropping as varieties used shading problems in the villages.  Since then, made adjustments.  </a:t>
            </a:r>
          </a:p>
          <a:p>
            <a:r>
              <a:rPr lang="en-US" baseline="0" dirty="0" smtClean="0"/>
              <a:t>-for specific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A0E2-07AF-4BAA-94E7-19DACCE466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5AFC-B8F8-4A38-963F-21B96494C536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CD2F-383B-485A-8421-D12913F29AF9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2D1-BB20-4343-9035-01C700BD08A8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F58-04AC-49A7-B536-B755AE48BF7A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B383-C6CD-4A02-A8BC-1E64A2CA9269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E96C-1904-4F42-8774-78687CD326CE}" type="datetime1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4C-262F-4AB8-B388-86C048AA105B}" type="datetime1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E040-33CE-4E33-BE11-5022AC4B900C}" type="datetime1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F0BC-7034-408E-A048-2A94407F095C}" type="datetime1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05A-605F-45F3-8D37-8FBFEBA93101}" type="datetime1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B01A-06F4-4AF9-A98F-EB8528F40B4F}" type="datetime1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2B0F-564D-4127-8B44-6568C5CA799E}" type="datetime1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np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130" y="457200"/>
            <a:ext cx="6948735" cy="4267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Analysis of Farmer and Extension Agent Preference in Nepal using Analytic Hierarchy Process.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Brinton Reed*, Catherine Chan-</a:t>
            </a:r>
            <a:r>
              <a:rPr lang="en-US" sz="2000" b="1" dirty="0" err="1">
                <a:solidFill>
                  <a:schemeClr val="tx1"/>
                </a:solidFill>
              </a:rPr>
              <a:t>Halbrendt</a:t>
            </a:r>
            <a:r>
              <a:rPr lang="en-US" sz="2000" b="1" dirty="0">
                <a:solidFill>
                  <a:schemeClr val="tx1"/>
                </a:solidFill>
              </a:rPr>
              <a:t>, B.B. </a:t>
            </a:r>
            <a:r>
              <a:rPr lang="en-US" sz="2000" b="1" dirty="0" err="1">
                <a:solidFill>
                  <a:schemeClr val="tx1"/>
                </a:solidFill>
              </a:rPr>
              <a:t>Tamang</a:t>
            </a:r>
            <a:r>
              <a:rPr lang="en-US" sz="2000" b="1" dirty="0">
                <a:solidFill>
                  <a:schemeClr val="tx1"/>
                </a:solidFill>
              </a:rPr>
              <a:t>, and </a:t>
            </a:r>
            <a:r>
              <a:rPr lang="en-US" sz="2000" b="1" dirty="0" err="1">
                <a:solidFill>
                  <a:schemeClr val="tx1"/>
                </a:solidFill>
              </a:rPr>
              <a:t>Narendra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Chaudhary</a:t>
            </a:r>
            <a:r>
              <a:rPr lang="en-US" sz="2000" b="1" dirty="0">
                <a:solidFill>
                  <a:schemeClr val="tx1"/>
                </a:solidFill>
              </a:rPr>
              <a:t> and Theodore </a:t>
            </a:r>
            <a:r>
              <a:rPr lang="en-US" sz="2000" b="1" dirty="0" err="1">
                <a:solidFill>
                  <a:schemeClr val="tx1"/>
                </a:solidFill>
              </a:rPr>
              <a:t>Radovich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Department </a:t>
            </a:r>
            <a:r>
              <a:rPr lang="en-US" sz="1800" b="1" dirty="0">
                <a:solidFill>
                  <a:schemeClr val="tx1"/>
                </a:solidFill>
              </a:rPr>
              <a:t>of Natural Resource and Environmental </a:t>
            </a:r>
            <a:r>
              <a:rPr lang="en-US" sz="1800" b="1" dirty="0" smtClean="0">
                <a:solidFill>
                  <a:schemeClr val="tx1"/>
                </a:solidFill>
              </a:rPr>
              <a:t>Management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UH_Sea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9" y="5328213"/>
            <a:ext cx="1373623" cy="136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43" y="5363215"/>
            <a:ext cx="1408686" cy="1361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 descr="http://www.oired.vt.edu/sanremcrsp/partners/logos/SANREM-CRSP-Logo2011-vert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23" y="5354747"/>
            <a:ext cx="1309846" cy="13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1079" y="3124200"/>
            <a:ext cx="5716014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3732" y="838200"/>
            <a:ext cx="7720781" cy="541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5400" b="1" dirty="0" smtClean="0"/>
              <a:t>Thank You.</a:t>
            </a:r>
            <a:endParaRPr lang="en-US" sz="5400" b="1" dirty="0" smtClean="0"/>
          </a:p>
          <a:p>
            <a:pPr algn="ctr"/>
            <a:r>
              <a:rPr lang="hi-IN" sz="4000" dirty="0"/>
              <a:t>नमस्ते</a:t>
            </a:r>
            <a:endParaRPr lang="en-US" sz="4000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References</a:t>
            </a:r>
          </a:p>
          <a:p>
            <a:endParaRPr lang="en-US" sz="1600" b="1" dirty="0" smtClean="0"/>
          </a:p>
          <a:p>
            <a:r>
              <a:rPr lang="en-US" dirty="0" smtClean="0"/>
              <a:t>CIA , “Nepal,” </a:t>
            </a:r>
            <a:r>
              <a:rPr lang="en-US" i="1" dirty="0" smtClean="0"/>
              <a:t>CIA World </a:t>
            </a:r>
            <a:r>
              <a:rPr lang="en-US" i="1" dirty="0" err="1" smtClean="0"/>
              <a:t>Factbook</a:t>
            </a:r>
            <a:r>
              <a:rPr lang="en-US" dirty="0" smtClean="0"/>
              <a:t>, 2012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www.cia.gov/library/publications/the-world-factbook/geos/np.html</a:t>
            </a:r>
            <a:r>
              <a:rPr lang="en-US" dirty="0" smtClean="0"/>
              <a:t> (11April 2012).</a:t>
            </a:r>
          </a:p>
          <a:p>
            <a:endParaRPr lang="en-US" sz="1600" dirty="0"/>
          </a:p>
          <a:p>
            <a:r>
              <a:rPr lang="en-US" dirty="0" err="1" smtClean="0"/>
              <a:t>Vainiunas</a:t>
            </a:r>
            <a:r>
              <a:rPr lang="en-US" dirty="0" smtClean="0"/>
              <a:t>, P., E.K. </a:t>
            </a:r>
            <a:r>
              <a:rPr lang="en-US" dirty="0" err="1" smtClean="0"/>
              <a:t>Zavadskas</a:t>
            </a:r>
            <a:r>
              <a:rPr lang="en-US" dirty="0" smtClean="0"/>
              <a:t>, F. </a:t>
            </a:r>
            <a:r>
              <a:rPr lang="en-US" dirty="0" err="1" smtClean="0"/>
              <a:t>Peldschus</a:t>
            </a:r>
            <a:r>
              <a:rPr lang="en-US" dirty="0" smtClean="0"/>
              <a:t>, Z. </a:t>
            </a:r>
            <a:r>
              <a:rPr lang="en-US" dirty="0" err="1" smtClean="0"/>
              <a:t>Turskis</a:t>
            </a:r>
            <a:r>
              <a:rPr lang="en-US" dirty="0" smtClean="0"/>
              <a:t>, J. </a:t>
            </a:r>
            <a:r>
              <a:rPr lang="en-US" dirty="0" err="1" smtClean="0"/>
              <a:t>Tamosaitiene</a:t>
            </a:r>
            <a:r>
              <a:rPr lang="en-US" dirty="0" smtClean="0"/>
              <a:t>  “Model of Construction Design Projects’ Managers Qualifying by Applying Analytic Hierarchy Process and Bayes Rule.” </a:t>
            </a:r>
            <a:r>
              <a:rPr lang="en-US" dirty="0" smtClean="0"/>
              <a:t>in </a:t>
            </a:r>
            <a:r>
              <a:rPr lang="en-US" i="1" dirty="0" smtClean="0"/>
              <a:t>Knowledge-Based Technologies and OR Methodologies for </a:t>
            </a:r>
            <a:r>
              <a:rPr lang="en-US" i="1" dirty="0" err="1" smtClean="0"/>
              <a:t>Stragetic</a:t>
            </a:r>
            <a:r>
              <a:rPr lang="en-US" i="1" dirty="0" smtClean="0"/>
              <a:t> Decisions of Sustainable Development</a:t>
            </a:r>
            <a:r>
              <a:rPr lang="en-US" dirty="0" smtClean="0"/>
              <a:t>, 30 September 2009. (5</a:t>
            </a:r>
            <a:r>
              <a:rPr lang="en-US" baseline="30000" dirty="0" smtClean="0"/>
              <a:t>th</a:t>
            </a:r>
            <a:r>
              <a:rPr lang="en-US" dirty="0" smtClean="0"/>
              <a:t> International Vilnius Conference, Lithuania,  148-153.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Background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9" y="1486159"/>
            <a:ext cx="7720781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/>
            <a:r>
              <a:rPr lang="en-US" sz="2800" u="sng" dirty="0" smtClean="0"/>
              <a:t>Nepal</a:t>
            </a:r>
          </a:p>
          <a:p>
            <a:pPr marL="1031875" indent="-293688">
              <a:buFont typeface="Arial" pitchFamily="34" charset="0"/>
              <a:buChar char="•"/>
            </a:pPr>
            <a:r>
              <a:rPr lang="en-US" sz="2800" dirty="0" smtClean="0"/>
              <a:t>Among poorest in </a:t>
            </a:r>
            <a:r>
              <a:rPr lang="en-US" sz="2800" dirty="0" smtClean="0"/>
              <a:t>world;</a:t>
            </a:r>
            <a:endParaRPr lang="en-US" sz="2800" dirty="0" smtClean="0"/>
          </a:p>
          <a:p>
            <a:pPr marL="1031875" indent="-293688">
              <a:buFont typeface="Arial" pitchFamily="34" charset="0"/>
              <a:buChar char="•"/>
            </a:pPr>
            <a:r>
              <a:rPr lang="en-US" sz="2800" dirty="0" smtClean="0"/>
              <a:t>Nearly ¼ population below poverty </a:t>
            </a:r>
            <a:r>
              <a:rPr lang="en-US" sz="2800" dirty="0" smtClean="0"/>
              <a:t>line;</a:t>
            </a:r>
            <a:endParaRPr lang="en-US" sz="2800" dirty="0" smtClean="0"/>
          </a:p>
          <a:p>
            <a:pPr marL="1031875" indent="-293688">
              <a:buFont typeface="Arial" pitchFamily="34" charset="0"/>
              <a:buChar char="•"/>
            </a:pPr>
            <a:r>
              <a:rPr lang="en-US" sz="2800" dirty="0" smtClean="0"/>
              <a:t>Agriculture:  75% population, about 1/3 GDP.</a:t>
            </a:r>
            <a:endParaRPr lang="en-US" sz="2400" dirty="0"/>
          </a:p>
          <a:p>
            <a:pPr marL="174625"/>
            <a:r>
              <a:rPr lang="en-US" sz="2800" u="sng" dirty="0" smtClean="0"/>
              <a:t>SMARTS Project</a:t>
            </a:r>
            <a:endParaRPr lang="en-US" sz="2800" u="sng" dirty="0" smtClean="0"/>
          </a:p>
          <a:p>
            <a:pPr marL="1089025" indent="-350838">
              <a:buFont typeface="Arial" pitchFamily="34" charset="0"/>
              <a:buChar char="•"/>
            </a:pPr>
            <a:r>
              <a:rPr lang="en-US" sz="2800" dirty="0"/>
              <a:t>Sustainable Management of </a:t>
            </a:r>
            <a:r>
              <a:rPr lang="en-US" sz="2800" dirty="0" err="1"/>
              <a:t>Agroecological</a:t>
            </a:r>
            <a:r>
              <a:rPr lang="en-US" sz="2800" dirty="0"/>
              <a:t> Resources for Tribal </a:t>
            </a:r>
            <a:r>
              <a:rPr lang="en-US" sz="2800" dirty="0" smtClean="0"/>
              <a:t>Societies;</a:t>
            </a:r>
            <a:endParaRPr lang="en-US" sz="2800" dirty="0" smtClean="0"/>
          </a:p>
          <a:p>
            <a:pPr marL="1089025" indent="-350838">
              <a:buFont typeface="Arial" pitchFamily="34" charset="0"/>
              <a:buChar char="•"/>
            </a:pPr>
            <a:r>
              <a:rPr lang="en-US" sz="2800" dirty="0" smtClean="0"/>
              <a:t>Environmental degradation       Severe malnutrition, loss of livelihood </a:t>
            </a:r>
            <a:r>
              <a:rPr lang="en-US" sz="2800" dirty="0" smtClean="0"/>
              <a:t>options;</a:t>
            </a:r>
            <a:endParaRPr lang="en-US" sz="2800" dirty="0" smtClean="0"/>
          </a:p>
          <a:p>
            <a:pPr marL="1089025" indent="-350838">
              <a:buFont typeface="Arial" pitchFamily="34" charset="0"/>
              <a:buChar char="•"/>
            </a:pPr>
            <a:r>
              <a:rPr lang="en-US" sz="2800" dirty="0" smtClean="0"/>
              <a:t>Develop improved conservation practices and improve livelihoods.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986616" y="4619932"/>
            <a:ext cx="2667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38850" y="6210559"/>
            <a:ext cx="252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(CIA World Fact book,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00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Objectives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8" y="1752600"/>
            <a:ext cx="7720781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Analytic </a:t>
            </a:r>
            <a:r>
              <a:rPr lang="en-US" sz="2800" dirty="0"/>
              <a:t>Hierarchy Process (AHP) to determine farmer and extension </a:t>
            </a:r>
            <a:r>
              <a:rPr lang="en-US" sz="2800" dirty="0" smtClean="0"/>
              <a:t>agent </a:t>
            </a:r>
            <a:r>
              <a:rPr lang="en-US" sz="2800" dirty="0"/>
              <a:t>preferences for selected </a:t>
            </a:r>
            <a:r>
              <a:rPr lang="en-US" sz="2800" dirty="0" smtClean="0"/>
              <a:t>conservation agriculture production systems (CAPS) and current farmer practice (FP).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Rank production systems in order of preference and </a:t>
            </a:r>
            <a:r>
              <a:rPr lang="en-US" sz="2800" dirty="0" smtClean="0"/>
              <a:t>identify knowledge or training gaps.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acilitate </a:t>
            </a:r>
            <a:r>
              <a:rPr lang="en-US" sz="2800" dirty="0"/>
              <a:t>mutual understanding among farmers and extension agents. </a:t>
            </a:r>
          </a:p>
        </p:txBody>
      </p:sp>
    </p:spTree>
    <p:extLst>
      <p:ext uri="{BB962C8B-B14F-4D97-AF65-F5344CB8AC3E}">
        <p14:creationId xmlns:p14="http://schemas.microsoft.com/office/powerpoint/2010/main" val="6689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9" y="1752600"/>
            <a:ext cx="7720781" cy="464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January </a:t>
            </a:r>
            <a:r>
              <a:rPr lang="en-US" sz="2400" dirty="0" smtClean="0"/>
              <a:t>2012, AHP </a:t>
            </a:r>
            <a:r>
              <a:rPr lang="en-US" sz="2400" dirty="0" smtClean="0"/>
              <a:t>conducted </a:t>
            </a:r>
            <a:r>
              <a:rPr lang="en-US" sz="2400" dirty="0" smtClean="0"/>
              <a:t>at </a:t>
            </a:r>
            <a:r>
              <a:rPr lang="en-US" sz="2400" dirty="0" smtClean="0"/>
              <a:t>three villages, Local </a:t>
            </a:r>
            <a:r>
              <a:rPr lang="en-US" sz="2400" dirty="0" smtClean="0"/>
              <a:t>Initiatives for Biodiversity Research and Development (LIBIRD), </a:t>
            </a:r>
            <a:r>
              <a:rPr lang="en-US" sz="2400" dirty="0" smtClean="0"/>
              <a:t> and Institute </a:t>
            </a:r>
            <a:r>
              <a:rPr lang="en-US" sz="2400" dirty="0" smtClean="0"/>
              <a:t>of Agriculture and Animal Science (IAAS</a:t>
            </a:r>
            <a:r>
              <a:rPr lang="en-US" sz="2400" dirty="0" smtClean="0"/>
              <a:t>).</a:t>
            </a:r>
            <a:endParaRPr lang="en-US" sz="2800" dirty="0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2" y="3724395"/>
            <a:ext cx="4399935" cy="267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19" y="3881497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9" y="1676400"/>
            <a:ext cx="7720781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defRPr/>
            </a:pPr>
            <a:r>
              <a:rPr lang="en-US" sz="3200" dirty="0" smtClean="0"/>
              <a:t>Production Systems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1050" dirty="0" smtClean="0"/>
          </a:p>
          <a:p>
            <a:pPr marL="398463" lvl="1" indent="-280988">
              <a:buFont typeface="Arial" pitchFamily="34" charset="0"/>
              <a:buChar char="•"/>
              <a:defRPr/>
            </a:pPr>
            <a:r>
              <a:rPr lang="en-US" sz="2400" b="1" dirty="0" smtClean="0"/>
              <a:t>(FT/M):  </a:t>
            </a:r>
            <a:r>
              <a:rPr lang="en-US" sz="2400" dirty="0" smtClean="0"/>
              <a:t>Full </a:t>
            </a:r>
            <a:r>
              <a:rPr lang="en-US" sz="2400" dirty="0" smtClean="0"/>
              <a:t>Tillage, Millet </a:t>
            </a:r>
            <a:r>
              <a:rPr lang="en-US" sz="2400" dirty="0" smtClean="0"/>
              <a:t>Monocrop </a:t>
            </a:r>
          </a:p>
          <a:p>
            <a:pPr marL="398463" lvl="1" indent="-280988">
              <a:buFont typeface="Arial" pitchFamily="34" charset="0"/>
              <a:buChar char="•"/>
              <a:defRPr/>
            </a:pPr>
            <a:r>
              <a:rPr lang="en-US" sz="2400" b="1" dirty="0" smtClean="0"/>
              <a:t>(FT/C)</a:t>
            </a:r>
            <a:r>
              <a:rPr lang="en-US" sz="2400" b="1" dirty="0" smtClean="0"/>
              <a:t>: </a:t>
            </a:r>
            <a:r>
              <a:rPr lang="en-US" sz="2400" dirty="0"/>
              <a:t>Full </a:t>
            </a:r>
            <a:r>
              <a:rPr lang="en-US" sz="2400" dirty="0" smtClean="0"/>
              <a:t>Tillage, Cowpea </a:t>
            </a:r>
            <a:r>
              <a:rPr lang="en-US" sz="2400" dirty="0" smtClean="0"/>
              <a:t>Monocrop</a:t>
            </a:r>
            <a:endParaRPr lang="en-US" sz="2400" dirty="0"/>
          </a:p>
          <a:p>
            <a:pPr marL="398463" lvl="1" indent="-280988">
              <a:buFont typeface="Arial" charset="0"/>
              <a:buChar char="•"/>
              <a:defRPr/>
            </a:pPr>
            <a:r>
              <a:rPr lang="en-US" sz="2400" b="1" dirty="0" smtClean="0"/>
              <a:t>(FT/M+C)</a:t>
            </a:r>
            <a:r>
              <a:rPr lang="en-US" sz="2400" b="1" dirty="0" smtClean="0"/>
              <a:t>: </a:t>
            </a:r>
            <a:r>
              <a:rPr lang="en-US" sz="2400" dirty="0"/>
              <a:t>Full </a:t>
            </a:r>
            <a:r>
              <a:rPr lang="en-US" sz="2400" dirty="0" smtClean="0"/>
              <a:t>Tillage, Cowpea/Millet </a:t>
            </a:r>
            <a:r>
              <a:rPr lang="en-US" sz="2400" dirty="0" smtClean="0"/>
              <a:t>Intercrop</a:t>
            </a:r>
            <a:endParaRPr lang="en-US" sz="2400" dirty="0"/>
          </a:p>
          <a:p>
            <a:pPr marL="398463" lvl="1" indent="-280988">
              <a:buFont typeface="Arial" charset="0"/>
              <a:buChar char="•"/>
              <a:defRPr/>
            </a:pPr>
            <a:r>
              <a:rPr lang="en-US" sz="2400" b="1" dirty="0" smtClean="0"/>
              <a:t>(ST/M+C)</a:t>
            </a:r>
            <a:r>
              <a:rPr lang="en-US" sz="2400" b="1" dirty="0" smtClean="0"/>
              <a:t>: </a:t>
            </a:r>
            <a:r>
              <a:rPr lang="en-US" sz="2400" dirty="0" smtClean="0"/>
              <a:t>Strip Tillage, Cowpea/Millet </a:t>
            </a:r>
            <a:r>
              <a:rPr lang="en-US" sz="2400" dirty="0" smtClean="0"/>
              <a:t>Intercrop</a:t>
            </a:r>
          </a:p>
          <a:p>
            <a:pPr marL="398463" lvl="1" indent="-280988"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1026" name="Picture 2" descr="D:\Grad School\WORK\SMARTS\Nepal Data 2012\Smart photos\DSC04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09" y="4266278"/>
            <a:ext cx="2846029" cy="21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70248"/>
            <a:ext cx="2840735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9" y="1676400"/>
            <a:ext cx="7720781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200" dirty="0" smtClean="0"/>
              <a:t>Analytic Hierarchy Process</a:t>
            </a:r>
          </a:p>
          <a:p>
            <a:pPr>
              <a:defRPr/>
            </a:pPr>
            <a:endParaRPr lang="en-US" sz="2400" dirty="0"/>
          </a:p>
          <a:p>
            <a:pPr marL="796925" lvl="1" indent="-339725">
              <a:buFont typeface="Arial" charset="0"/>
              <a:buChar char="•"/>
              <a:defRPr/>
            </a:pPr>
            <a:r>
              <a:rPr lang="en-US" sz="2400" dirty="0" smtClean="0"/>
              <a:t>A </a:t>
            </a:r>
            <a:r>
              <a:rPr lang="en-US" sz="2400" dirty="0"/>
              <a:t>multi-criteria, </a:t>
            </a:r>
            <a:r>
              <a:rPr lang="en-US" sz="2400" dirty="0" smtClean="0"/>
              <a:t>decision-making method;</a:t>
            </a:r>
            <a:endParaRPr lang="en-US" sz="2400" dirty="0"/>
          </a:p>
          <a:p>
            <a:pPr marL="796925" lvl="1" indent="-339725">
              <a:buFont typeface="Arial" charset="0"/>
              <a:buChar char="•"/>
              <a:defRPr/>
            </a:pPr>
            <a:endParaRPr lang="en-US" sz="2000" dirty="0" smtClean="0"/>
          </a:p>
          <a:p>
            <a:pPr marL="796925" lvl="1" indent="-339725">
              <a:buFont typeface="Arial" charset="0"/>
              <a:buChar char="•"/>
              <a:defRPr/>
            </a:pPr>
            <a:r>
              <a:rPr lang="en-US" sz="2400" dirty="0" smtClean="0"/>
              <a:t>Breaks </a:t>
            </a:r>
            <a:r>
              <a:rPr lang="en-US" sz="2400" dirty="0"/>
              <a:t>down complex decisions into a series of simple </a:t>
            </a:r>
            <a:r>
              <a:rPr lang="en-US" sz="2400" dirty="0" smtClean="0"/>
              <a:t>side-by-side comparisons in order to rank options and objectives;</a:t>
            </a:r>
            <a:endParaRPr lang="en-US" sz="2400" dirty="0" smtClean="0"/>
          </a:p>
          <a:p>
            <a:pPr lvl="1">
              <a:buFont typeface="Arial" charset="0"/>
              <a:buChar char="•"/>
              <a:defRPr/>
            </a:pPr>
            <a:endParaRPr lang="en-US" sz="2000" dirty="0"/>
          </a:p>
          <a:p>
            <a:pPr marL="796925" lvl="1" indent="-339725">
              <a:buFont typeface="Arial" charset="0"/>
              <a:buChar char="•"/>
              <a:defRPr/>
            </a:pPr>
            <a:r>
              <a:rPr lang="en-US" sz="2400" dirty="0" smtClean="0"/>
              <a:t>Accounts for varying and contradictory viewpoints;</a:t>
            </a:r>
            <a:endParaRPr lang="en-US" sz="2400" dirty="0" smtClean="0"/>
          </a:p>
          <a:p>
            <a:pPr marL="796925" lvl="1" indent="-339725">
              <a:buFont typeface="Arial" charset="0"/>
              <a:buChar char="•"/>
              <a:defRPr/>
            </a:pPr>
            <a:endParaRPr lang="en-US" sz="2000" dirty="0" smtClean="0"/>
          </a:p>
          <a:p>
            <a:pPr marL="796925" lvl="1" indent="-339725">
              <a:buFont typeface="Arial" charset="0"/>
              <a:buChar char="•"/>
              <a:defRPr/>
            </a:pPr>
            <a:r>
              <a:rPr lang="en-US" sz="2400" dirty="0" smtClean="0"/>
              <a:t>AHP Software: Expert </a:t>
            </a:r>
            <a:r>
              <a:rPr lang="en-US" sz="2400" dirty="0"/>
              <a:t>Choice </a:t>
            </a:r>
            <a:r>
              <a:rPr lang="en-US" sz="2400" dirty="0" smtClean="0"/>
              <a:t>11.</a:t>
            </a:r>
            <a:endParaRPr lang="en-US" sz="2400" dirty="0"/>
          </a:p>
          <a:p>
            <a:pPr marL="796925" lvl="1" indent="-339725">
              <a:buFont typeface="Arial" charset="0"/>
              <a:buChar char="•"/>
              <a:defRPr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38850" y="6210559"/>
            <a:ext cx="252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Vainiunas</a:t>
            </a:r>
            <a:r>
              <a:rPr lang="en-US" sz="1400" dirty="0" smtClean="0"/>
              <a:t> et al., 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1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6" y="2133600"/>
            <a:ext cx="7952688" cy="410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3676035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+mn-lt"/>
              </a:rPr>
              <a:t>AHP</a:t>
            </a:r>
            <a:r>
              <a:rPr lang="en-US" sz="3600" b="1" dirty="0" smtClean="0"/>
              <a:t> </a:t>
            </a:r>
            <a:r>
              <a:rPr lang="en-US" sz="3600" dirty="0" smtClean="0"/>
              <a:t>Hierarchy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26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Results &amp; Discussion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9174"/>
              </p:ext>
            </p:extLst>
          </p:nvPr>
        </p:nvGraphicFramePr>
        <p:xfrm>
          <a:off x="838200" y="1752600"/>
          <a:ext cx="7620000" cy="4387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68858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IAAS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LIBIRD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Thumka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Hyrakrang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Khola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Gaun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87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Objectives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Soil </a:t>
                      </a:r>
                      <a:r>
                        <a:rPr lang="en-US" sz="2000" dirty="0" smtClean="0"/>
                        <a:t>Quality </a:t>
                      </a:r>
                      <a:r>
                        <a:rPr lang="en-US" sz="1600" dirty="0" smtClean="0"/>
                        <a:t>(43%)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Yield 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/>
                        <a:t>35%)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Soil </a:t>
                      </a:r>
                      <a:r>
                        <a:rPr lang="en-US" sz="2000" dirty="0" smtClean="0"/>
                        <a:t>Quality </a:t>
                      </a:r>
                      <a:r>
                        <a:rPr lang="en-US" sz="1600" dirty="0" smtClean="0"/>
                        <a:t>(58</a:t>
                      </a:r>
                      <a:r>
                        <a:rPr lang="en-US" sz="1600" dirty="0" smtClean="0"/>
                        <a:t>%)</a:t>
                      </a: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Soil </a:t>
                      </a:r>
                      <a:r>
                        <a:rPr lang="en-US" sz="2000" dirty="0" smtClean="0"/>
                        <a:t>Quality </a:t>
                      </a:r>
                      <a:r>
                        <a:rPr lang="en-US" sz="1600" dirty="0" smtClean="0"/>
                        <a:t>(53%)</a:t>
                      </a:r>
                      <a:endParaRPr 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Soil </a:t>
                      </a:r>
                      <a:r>
                        <a:rPr lang="en-US" sz="2000" dirty="0" smtClean="0"/>
                        <a:t>Quality </a:t>
                      </a:r>
                      <a:r>
                        <a:rPr lang="en-US" sz="1600" i="0" dirty="0" smtClean="0"/>
                        <a:t>(67%)</a:t>
                      </a:r>
                      <a:endParaRPr lang="en-US" sz="1600" i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5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Soil Quality</a:t>
                      </a:r>
                      <a:endParaRPr lang="en-US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(ST/M+C) </a:t>
                      </a:r>
                      <a:r>
                        <a:rPr lang="en-US" sz="1600" baseline="0" dirty="0" smtClean="0"/>
                        <a:t>(66%)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(ST/M+C) </a:t>
                      </a:r>
                      <a:r>
                        <a:rPr lang="en-US" sz="1600" dirty="0" smtClean="0"/>
                        <a:t>(42%)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(58%)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(50%)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baseline="0" dirty="0" smtClean="0"/>
                        <a:t>(40%)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89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83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</a:t>
                      </a:r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Preference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(ST/M+C)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/>
                        <a:t>56%)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(ST/M+C) </a:t>
                      </a:r>
                      <a:r>
                        <a:rPr lang="en-US" sz="1600" dirty="0" smtClean="0"/>
                        <a:t>(41%)</a:t>
                      </a:r>
                      <a:endParaRPr lang="en-US" sz="1600" dirty="0" smtClean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(48%)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(49%)</a:t>
                      </a:r>
                      <a:endParaRPr lang="en-US" sz="1600" dirty="0" smtClean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(ST/M+C) </a:t>
                      </a:r>
                      <a:r>
                        <a:rPr lang="en-US" sz="2000" dirty="0" smtClean="0"/>
                        <a:t>/(FT/C) </a:t>
                      </a:r>
                      <a:r>
                        <a:rPr lang="en-US" sz="1600" dirty="0" smtClean="0"/>
                        <a:t>(35%)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8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Preference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(FT/M+C) </a:t>
                      </a:r>
                      <a:r>
                        <a:rPr lang="en-US" sz="1600" dirty="0" smtClean="0"/>
                        <a:t>(20%)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/>
                        <a:t>29%)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(FT/M+C) </a:t>
                      </a:r>
                      <a:r>
                        <a:rPr lang="en-US" sz="1600" dirty="0" smtClean="0"/>
                        <a:t>(25%)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(FT/M+C)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/>
                        <a:t>21%)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(FT/C)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/>
                        <a:t>35%)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5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0" cy="62484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609" y="1351899"/>
            <a:ext cx="7086600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64892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Conclusions </a:t>
            </a:r>
            <a:endParaRPr lang="en-US" sz="40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609" y="1676400"/>
            <a:ext cx="7720781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Farmers prefer short term profits but concerned with long-term productivity;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Knowledge gap regarding the benefits of strip tillage on soil quality;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Lack of understanding between farmers and extension agents regarding the effectiveness of intercropping.</a:t>
            </a:r>
          </a:p>
          <a:p>
            <a:endParaRPr lang="en-US" sz="2400" dirty="0"/>
          </a:p>
          <a:p>
            <a:r>
              <a:rPr lang="en-US" sz="2800" b="1" dirty="0" smtClean="0"/>
              <a:t>Recommendation: </a:t>
            </a:r>
            <a:r>
              <a:rPr lang="en-US" sz="2800" dirty="0" smtClean="0"/>
              <a:t>Increase famer education and communications by </a:t>
            </a:r>
            <a:r>
              <a:rPr lang="en-US" sz="2800" dirty="0" smtClean="0"/>
              <a:t>conducting additional focus groups/workshops to address specific issues.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33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776</Words>
  <Application>Microsoft Office PowerPoint</Application>
  <PresentationFormat>On-screen Show (4:3)</PresentationFormat>
  <Paragraphs>123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 Hierarchy Process</dc:title>
  <dc:creator>Brinton</dc:creator>
  <cp:lastModifiedBy>Brinton</cp:lastModifiedBy>
  <cp:revision>34</cp:revision>
  <dcterms:created xsi:type="dcterms:W3CDTF">2006-08-16T00:00:00Z</dcterms:created>
  <dcterms:modified xsi:type="dcterms:W3CDTF">2012-04-14T00:04:14Z</dcterms:modified>
</cp:coreProperties>
</file>